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tham" panose="020B0604020202020204" charset="0"/>
      <p:regular r:id="rId21"/>
    </p:embeddedFont>
    <p:embeddedFont>
      <p:font typeface="Gotham Bold" panose="020B0604020202020204" charset="0"/>
      <p:regular r:id="rId22"/>
    </p:embeddedFont>
    <p:embeddedFont>
      <p:font typeface="Gotham Italics" panose="020B0604020202020204" charset="0"/>
      <p:regular r:id="rId23"/>
    </p:embeddedFont>
    <p:embeddedFont>
      <p:font typeface="Gotham Light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3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rilok's%20Data\Data%20Analytics\Projects\Module%201\Rotten%20Tomato%20Movie%20Ratings\Rotten%20Tomato%20Movie%20Rating%20-%20Fina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Trilok's%20Data\Data%20Analytics\Projects\Module%201\Rotten%20Tomato%20Movie%20Ratings\Rotten%20Tomato%20Movie%20Rating%20-%20Final%20Work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[Rotten Tomato Movie Rating - Final Worksheet.xlsx]Q1!PivotTable5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Movie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986196888887593E-2"/>
          <c:y val="0.12933381493888008"/>
          <c:w val="0.91809237376648223"/>
          <c:h val="0.57466699569843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'Q1'!$C$23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'Q1'!$B$24:$B$50</c:f>
              <c:strCache>
                <c:ptCount val="26"/>
                <c:pt idx="0">
                  <c:v>Comedy</c:v>
                </c:pt>
                <c:pt idx="1">
                  <c:v>Drama</c:v>
                </c:pt>
                <c:pt idx="2">
                  <c:v>Action &amp; Adventure</c:v>
                </c:pt>
                <c:pt idx="3">
                  <c:v>Art House &amp; International</c:v>
                </c:pt>
                <c:pt idx="4">
                  <c:v>Documentary</c:v>
                </c:pt>
                <c:pt idx="5">
                  <c:v>Classics</c:v>
                </c:pt>
                <c:pt idx="6">
                  <c:v>Horror</c:v>
                </c:pt>
                <c:pt idx="7">
                  <c:v>Animation</c:v>
                </c:pt>
                <c:pt idx="8">
                  <c:v>Mystery &amp; Suspense</c:v>
                </c:pt>
                <c:pt idx="9">
                  <c:v>Kids &amp; Family</c:v>
                </c:pt>
                <c:pt idx="10">
                  <c:v>Science Fiction &amp; Fantasy</c:v>
                </c:pt>
                <c:pt idx="11">
                  <c:v>Musical &amp; Performing Arts</c:v>
                </c:pt>
                <c:pt idx="12">
                  <c:v>Cult Movies</c:v>
                </c:pt>
                <c:pt idx="13">
                  <c:v>Romance</c:v>
                </c:pt>
                <c:pt idx="14">
                  <c:v>Western</c:v>
                </c:pt>
                <c:pt idx="15">
                  <c:v>Animated</c:v>
                </c:pt>
                <c:pt idx="16">
                  <c:v>Special Interest</c:v>
                </c:pt>
                <c:pt idx="17">
                  <c:v>Science fiction</c:v>
                </c:pt>
                <c:pt idx="18">
                  <c:v>Thriller</c:v>
                </c:pt>
                <c:pt idx="19">
                  <c:v>Superhero</c:v>
                </c:pt>
                <c:pt idx="20">
                  <c:v>Television</c:v>
                </c:pt>
                <c:pt idx="21">
                  <c:v>Adventure</c:v>
                </c:pt>
                <c:pt idx="22">
                  <c:v>War</c:v>
                </c:pt>
                <c:pt idx="23">
                  <c:v>Action</c:v>
                </c:pt>
                <c:pt idx="24">
                  <c:v>Musical</c:v>
                </c:pt>
                <c:pt idx="25">
                  <c:v>Animated Superhero</c:v>
                </c:pt>
              </c:strCache>
            </c:strRef>
          </c:cat>
          <c:val>
            <c:numRef>
              <c:f>'Q1'!$C$24:$C$50</c:f>
              <c:numCache>
                <c:formatCode>General</c:formatCode>
                <c:ptCount val="26"/>
                <c:pt idx="0">
                  <c:v>3540</c:v>
                </c:pt>
                <c:pt idx="1">
                  <c:v>3511</c:v>
                </c:pt>
                <c:pt idx="2">
                  <c:v>3353</c:v>
                </c:pt>
                <c:pt idx="3">
                  <c:v>1956</c:v>
                </c:pt>
                <c:pt idx="4">
                  <c:v>1583</c:v>
                </c:pt>
                <c:pt idx="5">
                  <c:v>1066</c:v>
                </c:pt>
                <c:pt idx="6">
                  <c:v>857</c:v>
                </c:pt>
                <c:pt idx="7">
                  <c:v>344</c:v>
                </c:pt>
                <c:pt idx="8">
                  <c:v>261</c:v>
                </c:pt>
                <c:pt idx="9">
                  <c:v>44</c:v>
                </c:pt>
                <c:pt idx="10">
                  <c:v>37</c:v>
                </c:pt>
                <c:pt idx="11">
                  <c:v>24</c:v>
                </c:pt>
                <c:pt idx="12">
                  <c:v>20</c:v>
                </c:pt>
                <c:pt idx="13">
                  <c:v>15</c:v>
                </c:pt>
                <c:pt idx="14">
                  <c:v>8</c:v>
                </c:pt>
                <c:pt idx="15">
                  <c:v>4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BD-442E-AB15-28333A2BA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5015967"/>
        <c:axId val="1545003903"/>
      </c:barChart>
      <c:catAx>
        <c:axId val="1545015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003903"/>
        <c:crosses val="autoZero"/>
        <c:auto val="1"/>
        <c:lblAlgn val="ctr"/>
        <c:lblOffset val="100"/>
        <c:noMultiLvlLbl val="0"/>
      </c:catAx>
      <c:valAx>
        <c:axId val="1545003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015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[Rotten Tomato Movie Rating - Final Worksheet.xlsx]Q5!PivotTable9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Tomatometer</a:t>
            </a:r>
            <a:r>
              <a:rPr lang="en-IN" baseline="0"/>
              <a:t> Rating vs Audience Rating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47594050743664E-2"/>
          <c:y val="5.0925925925925923E-2"/>
          <c:w val="0.89428280839895014"/>
          <c:h val="0.498612569262175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'Q5'!$B$4</c:f>
              <c:strCache>
                <c:ptCount val="1"/>
                <c:pt idx="0">
                  <c:v>Average of audience_rating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'Q5'!$A$5:$A$28</c:f>
              <c:strCache>
                <c:ptCount val="23"/>
                <c:pt idx="0">
                  <c:v>Momentum Generation</c:v>
                </c:pt>
                <c:pt idx="1">
                  <c:v>The Miners' Hymns</c:v>
                </c:pt>
                <c:pt idx="2">
                  <c:v>Anthony Jeselnik: Thoughts and Prayers</c:v>
                </c:pt>
                <c:pt idx="3">
                  <c:v>Charm City</c:v>
                </c:pt>
                <c:pt idx="4">
                  <c:v>The Uncondemned</c:v>
                </c:pt>
                <c:pt idx="5">
                  <c:v>John Mulaney: The Comeback Kid</c:v>
                </c:pt>
                <c:pt idx="6">
                  <c:v>Mosul</c:v>
                </c:pt>
                <c:pt idx="7">
                  <c:v>Stay Human</c:v>
                </c:pt>
                <c:pt idx="8">
                  <c:v>The Most Dangerous Year</c:v>
                </c:pt>
                <c:pt idx="9">
                  <c:v>Ice People</c:v>
                </c:pt>
                <c:pt idx="10">
                  <c:v>Every Act of Life</c:v>
                </c:pt>
                <c:pt idx="11">
                  <c:v>Left on Purpose</c:v>
                </c:pt>
                <c:pt idx="12">
                  <c:v>La Ciudad (The City)</c:v>
                </c:pt>
                <c:pt idx="13">
                  <c:v>Prima Ballerina</c:v>
                </c:pt>
                <c:pt idx="14">
                  <c:v>Been Rich All My Life</c:v>
                </c:pt>
                <c:pt idx="15">
                  <c:v>The Archer</c:v>
                </c:pt>
                <c:pt idx="16">
                  <c:v>Sprinter</c:v>
                </c:pt>
                <c:pt idx="17">
                  <c:v>Wonders of the Sea</c:v>
                </c:pt>
                <c:pt idx="18">
                  <c:v>Scotch: A Golden Dream</c:v>
                </c:pt>
                <c:pt idx="19">
                  <c:v>Sin Alas</c:v>
                </c:pt>
                <c:pt idx="20">
                  <c:v>Calling All Earthlings</c:v>
                </c:pt>
                <c:pt idx="21">
                  <c:v>Love Free or Die</c:v>
                </c:pt>
                <c:pt idx="22">
                  <c:v>Mysteries Of The Jesus Prayer</c:v>
                </c:pt>
              </c:strCache>
            </c:strRef>
          </c:cat>
          <c:val>
            <c:numRef>
              <c:f>'Q5'!$B$5:$B$28</c:f>
              <c:numCache>
                <c:formatCode>General</c:formatCode>
                <c:ptCount val="2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BA-42F9-A893-9C8A9B682974}"/>
            </c:ext>
          </c:extLst>
        </c:ser>
        <c:ser>
          <c:idx val="1"/>
          <c:order val="1"/>
          <c:tx>
            <c:strRef>
              <c:f>'Q5'!$C$4</c:f>
              <c:strCache>
                <c:ptCount val="1"/>
                <c:pt idx="0">
                  <c:v>Average of tomatometer_rating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'Q5'!$A$5:$A$28</c:f>
              <c:strCache>
                <c:ptCount val="23"/>
                <c:pt idx="0">
                  <c:v>Momentum Generation</c:v>
                </c:pt>
                <c:pt idx="1">
                  <c:v>The Miners' Hymns</c:v>
                </c:pt>
                <c:pt idx="2">
                  <c:v>Anthony Jeselnik: Thoughts and Prayers</c:v>
                </c:pt>
                <c:pt idx="3">
                  <c:v>Charm City</c:v>
                </c:pt>
                <c:pt idx="4">
                  <c:v>The Uncondemned</c:v>
                </c:pt>
                <c:pt idx="5">
                  <c:v>John Mulaney: The Comeback Kid</c:v>
                </c:pt>
                <c:pt idx="6">
                  <c:v>Mosul</c:v>
                </c:pt>
                <c:pt idx="7">
                  <c:v>Stay Human</c:v>
                </c:pt>
                <c:pt idx="8">
                  <c:v>The Most Dangerous Year</c:v>
                </c:pt>
                <c:pt idx="9">
                  <c:v>Ice People</c:v>
                </c:pt>
                <c:pt idx="10">
                  <c:v>Every Act of Life</c:v>
                </c:pt>
                <c:pt idx="11">
                  <c:v>Left on Purpose</c:v>
                </c:pt>
                <c:pt idx="12">
                  <c:v>La Ciudad (The City)</c:v>
                </c:pt>
                <c:pt idx="13">
                  <c:v>Prima Ballerina</c:v>
                </c:pt>
                <c:pt idx="14">
                  <c:v>Been Rich All My Life</c:v>
                </c:pt>
                <c:pt idx="15">
                  <c:v>The Archer</c:v>
                </c:pt>
                <c:pt idx="16">
                  <c:v>Sprinter</c:v>
                </c:pt>
                <c:pt idx="17">
                  <c:v>Wonders of the Sea</c:v>
                </c:pt>
                <c:pt idx="18">
                  <c:v>Scotch: A Golden Dream</c:v>
                </c:pt>
                <c:pt idx="19">
                  <c:v>Sin Alas</c:v>
                </c:pt>
                <c:pt idx="20">
                  <c:v>Calling All Earthlings</c:v>
                </c:pt>
                <c:pt idx="21">
                  <c:v>Love Free or Die</c:v>
                </c:pt>
                <c:pt idx="22">
                  <c:v>Mysteries Of The Jesus Prayer</c:v>
                </c:pt>
              </c:strCache>
            </c:strRef>
          </c:cat>
          <c:val>
            <c:numRef>
              <c:f>'Q5'!$C$5:$C$28</c:f>
              <c:numCache>
                <c:formatCode>General</c:formatCode>
                <c:ptCount val="2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92</c:v>
                </c:pt>
                <c:pt idx="8">
                  <c:v>91</c:v>
                </c:pt>
                <c:pt idx="9">
                  <c:v>89</c:v>
                </c:pt>
                <c:pt idx="10">
                  <c:v>89</c:v>
                </c:pt>
                <c:pt idx="11">
                  <c:v>88</c:v>
                </c:pt>
                <c:pt idx="12">
                  <c:v>83</c:v>
                </c:pt>
                <c:pt idx="13">
                  <c:v>81</c:v>
                </c:pt>
                <c:pt idx="14">
                  <c:v>80</c:v>
                </c:pt>
                <c:pt idx="15">
                  <c:v>80</c:v>
                </c:pt>
                <c:pt idx="16">
                  <c:v>78</c:v>
                </c:pt>
                <c:pt idx="17">
                  <c:v>76</c:v>
                </c:pt>
                <c:pt idx="18">
                  <c:v>75</c:v>
                </c:pt>
                <c:pt idx="19">
                  <c:v>64</c:v>
                </c:pt>
                <c:pt idx="20">
                  <c:v>58</c:v>
                </c:pt>
                <c:pt idx="21">
                  <c:v>57</c:v>
                </c:pt>
                <c:pt idx="2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BA-42F9-A893-9C8A9B682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8180656"/>
        <c:axId val="1268166096"/>
      </c:barChart>
      <c:catAx>
        <c:axId val="126818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166096"/>
        <c:crosses val="autoZero"/>
        <c:auto val="1"/>
        <c:lblAlgn val="ctr"/>
        <c:lblOffset val="100"/>
        <c:noMultiLvlLbl val="0"/>
      </c:catAx>
      <c:valAx>
        <c:axId val="1268166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18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388064496110448"/>
          <c:y val="0.8434125516699077"/>
          <c:w val="0.7963110236220472"/>
          <c:h val="0.129771316236072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list.io/trilokdhamecha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eerlist.io/kunalmalviya0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trilok-dhamecha/" TargetMode="External"/><Relationship Id="rId5" Type="http://schemas.openxmlformats.org/officeDocument/2006/relationships/hyperlink" Target="https://www.linkedin.com/in/kunalmalviya06" TargetMode="Externa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3132" y="3968785"/>
            <a:ext cx="12198237" cy="3842839"/>
            <a:chOff x="0" y="0"/>
            <a:chExt cx="3212705" cy="10121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2704" cy="1012106"/>
            </a:xfrm>
            <a:custGeom>
              <a:avLst/>
              <a:gdLst/>
              <a:ahLst/>
              <a:cxnLst/>
              <a:rect l="l" t="t" r="r" b="b"/>
              <a:pathLst>
                <a:path w="3212704" h="1012106">
                  <a:moveTo>
                    <a:pt x="0" y="0"/>
                  </a:moveTo>
                  <a:lnTo>
                    <a:pt x="3212704" y="0"/>
                  </a:lnTo>
                  <a:lnTo>
                    <a:pt x="3212704" y="1012106"/>
                  </a:lnTo>
                  <a:lnTo>
                    <a:pt x="0" y="1012106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212705" cy="104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220609" y="2872807"/>
            <a:ext cx="7686857" cy="2191955"/>
          </a:xfrm>
          <a:custGeom>
            <a:avLst/>
            <a:gdLst/>
            <a:ahLst/>
            <a:cxnLst/>
            <a:rect l="l" t="t" r="r" b="b"/>
            <a:pathLst>
              <a:path w="7686857" h="2191955">
                <a:moveTo>
                  <a:pt x="0" y="0"/>
                </a:moveTo>
                <a:lnTo>
                  <a:pt x="7686856" y="0"/>
                </a:lnTo>
                <a:lnTo>
                  <a:pt x="7686856" y="2191955"/>
                </a:lnTo>
                <a:lnTo>
                  <a:pt x="0" y="2191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452977" y="5327087"/>
            <a:ext cx="14038547" cy="149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1"/>
              </a:lnSpc>
              <a:spcBef>
                <a:spcPct val="0"/>
              </a:spcBef>
            </a:pPr>
            <a:r>
              <a:rPr lang="en-US" sz="8707" spc="121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ANALYSIS REPORT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43901" y="9319385"/>
            <a:ext cx="682746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446" dirty="0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Prepared by: Kunal Malviya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8161" y="7201407"/>
            <a:ext cx="10848181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Unveiling Insights from Over a Century of Film Data (1914-2019)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59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Compare the Tomatometer ratings against audience ratings. Which films showed the largest discrepancies between audiences and critics?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468" y="5648767"/>
            <a:ext cx="992463" cy="992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621" y="3646756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621" y="4314387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4621" y="4982017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4621" y="2979126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621" y="6764069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018714" y="8204187"/>
            <a:ext cx="1045965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96 Soul - is the movie that has highest discrepancy bewteen the tomatometer rating and audience rating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008E51E6-E56A-477B-A5CE-324E2B080E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37399"/>
              </p:ext>
            </p:extLst>
          </p:nvPr>
        </p:nvGraphicFramePr>
        <p:xfrm>
          <a:off x="2667000" y="2835026"/>
          <a:ext cx="12039600" cy="489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0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Explore the critic's consensus rating: what language is used most often?</a:t>
            </a:r>
          </a:p>
        </p:txBody>
      </p:sp>
      <p:sp>
        <p:nvSpPr>
          <p:cNvPr id="3" name="Freeform 3"/>
          <p:cNvSpPr/>
          <p:nvPr/>
        </p:nvSpPr>
        <p:spPr>
          <a:xfrm>
            <a:off x="2324201" y="2536159"/>
            <a:ext cx="9021940" cy="5214681"/>
          </a:xfrm>
          <a:custGeom>
            <a:avLst/>
            <a:gdLst/>
            <a:ahLst/>
            <a:cxnLst/>
            <a:rect l="l" t="t" r="r" b="b"/>
            <a:pathLst>
              <a:path w="9021940" h="5214681">
                <a:moveTo>
                  <a:pt x="0" y="0"/>
                </a:moveTo>
                <a:lnTo>
                  <a:pt x="9021941" y="0"/>
                </a:lnTo>
                <a:lnTo>
                  <a:pt x="9021941" y="5214682"/>
                </a:lnTo>
                <a:lnTo>
                  <a:pt x="0" y="521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2468" y="6317278"/>
            <a:ext cx="992463" cy="992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4621" y="3646756"/>
            <a:ext cx="508158" cy="543805"/>
            <a:chOff x="0" y="0"/>
            <a:chExt cx="812800" cy="8698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4621" y="4314387"/>
            <a:ext cx="508158" cy="543805"/>
            <a:chOff x="0" y="0"/>
            <a:chExt cx="812800" cy="869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4621" y="4982017"/>
            <a:ext cx="508158" cy="543805"/>
            <a:chOff x="0" y="0"/>
            <a:chExt cx="812800" cy="869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4621" y="2979126"/>
            <a:ext cx="508158" cy="543805"/>
            <a:chOff x="0" y="0"/>
            <a:chExt cx="812800" cy="8698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4621" y="5649648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1546167" y="2528767"/>
            <a:ext cx="5713133" cy="526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Positive language is used most often, accounting for 76.09% of the ratings.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Neutral language follows at 14.27%.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Negative language is the least common, making up 9.64%.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This indicates that the majority of the critic's consensus ratings are favorable, with positive terms being predominant in the language used.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401051"/>
            <a:ext cx="8115300" cy="3043238"/>
          </a:xfrm>
          <a:custGeom>
            <a:avLst/>
            <a:gdLst/>
            <a:ahLst/>
            <a:cxnLst/>
            <a:rect l="l" t="t" r="r" b="b"/>
            <a:pathLst>
              <a:path w="8115300" h="3043238">
                <a:moveTo>
                  <a:pt x="0" y="0"/>
                </a:moveTo>
                <a:lnTo>
                  <a:pt x="8115300" y="0"/>
                </a:lnTo>
                <a:lnTo>
                  <a:pt x="8115300" y="3043237"/>
                </a:lnTo>
                <a:lnTo>
                  <a:pt x="0" y="3043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5385" y="2401051"/>
            <a:ext cx="7773915" cy="3043238"/>
          </a:xfrm>
          <a:custGeom>
            <a:avLst/>
            <a:gdLst/>
            <a:ahLst/>
            <a:cxnLst/>
            <a:rect l="l" t="t" r="r" b="b"/>
            <a:pathLst>
              <a:path w="7773915" h="3043238">
                <a:moveTo>
                  <a:pt x="0" y="0"/>
                </a:moveTo>
                <a:lnTo>
                  <a:pt x="7773915" y="0"/>
                </a:lnTo>
                <a:lnTo>
                  <a:pt x="7773915" y="3043237"/>
                </a:lnTo>
                <a:lnTo>
                  <a:pt x="0" y="3043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73" b="-30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758613"/>
            <a:ext cx="8115300" cy="3499687"/>
          </a:xfrm>
          <a:custGeom>
            <a:avLst/>
            <a:gdLst/>
            <a:ahLst/>
            <a:cxnLst/>
            <a:rect l="l" t="t" r="r" b="b"/>
            <a:pathLst>
              <a:path w="8115300" h="3499687">
                <a:moveTo>
                  <a:pt x="0" y="0"/>
                </a:moveTo>
                <a:lnTo>
                  <a:pt x="8115300" y="0"/>
                </a:lnTo>
                <a:lnTo>
                  <a:pt x="8115300" y="3499687"/>
                </a:lnTo>
                <a:lnTo>
                  <a:pt x="0" y="349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62" b="-436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562363" y="5758613"/>
            <a:ext cx="3696937" cy="3499687"/>
            <a:chOff x="0" y="0"/>
            <a:chExt cx="793164" cy="7508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3164" cy="750844"/>
            </a:xfrm>
            <a:custGeom>
              <a:avLst/>
              <a:gdLst/>
              <a:ahLst/>
              <a:cxnLst/>
              <a:rect l="l" t="t" r="r" b="b"/>
              <a:pathLst>
                <a:path w="793164" h="750844">
                  <a:moveTo>
                    <a:pt x="0" y="0"/>
                  </a:moveTo>
                  <a:lnTo>
                    <a:pt x="793164" y="0"/>
                  </a:lnTo>
                  <a:lnTo>
                    <a:pt x="793164" y="750844"/>
                  </a:lnTo>
                  <a:lnTo>
                    <a:pt x="0" y="750844"/>
                  </a:lnTo>
                  <a:close/>
                </a:path>
              </a:pathLst>
            </a:custGeom>
            <a:blipFill>
              <a:blip r:embed="rId5"/>
              <a:stretch>
                <a:fillRect l="-20998" r="-2099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485385" y="5758613"/>
            <a:ext cx="3734078" cy="3499687"/>
            <a:chOff x="0" y="0"/>
            <a:chExt cx="801132" cy="7508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1132" cy="750844"/>
            </a:xfrm>
            <a:custGeom>
              <a:avLst/>
              <a:gdLst/>
              <a:ahLst/>
              <a:cxnLst/>
              <a:rect l="l" t="t" r="r" b="b"/>
              <a:pathLst>
                <a:path w="801132" h="750844">
                  <a:moveTo>
                    <a:pt x="0" y="0"/>
                  </a:moveTo>
                  <a:lnTo>
                    <a:pt x="801132" y="0"/>
                  </a:lnTo>
                  <a:lnTo>
                    <a:pt x="801132" y="750844"/>
                  </a:lnTo>
                  <a:lnTo>
                    <a:pt x="0" y="750844"/>
                  </a:lnTo>
                  <a:close/>
                </a:path>
              </a:pathLst>
            </a:custGeom>
            <a:blipFill>
              <a:blip r:embed="rId6"/>
              <a:stretch>
                <a:fillRect l="-20734" r="-2073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181100"/>
            <a:ext cx="1204628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34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Other Insights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5182" y="2670552"/>
            <a:ext cx="7177254" cy="7923703"/>
            <a:chOff x="0" y="0"/>
            <a:chExt cx="3282950" cy="3624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624383"/>
            </a:xfrm>
            <a:custGeom>
              <a:avLst/>
              <a:gdLst/>
              <a:ahLst/>
              <a:cxnLst/>
              <a:rect l="l" t="t" r="r" b="b"/>
              <a:pathLst>
                <a:path w="3282950" h="3624383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71552"/>
                    <a:pt x="3282950" y="828631"/>
                  </a:cubicBezTo>
                  <a:lnTo>
                    <a:pt x="3282950" y="3624383"/>
                  </a:lnTo>
                  <a:lnTo>
                    <a:pt x="0" y="362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696" r="-3269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81100"/>
            <a:ext cx="1204628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34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Other Insights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81188" y="3974742"/>
            <a:ext cx="9314656" cy="411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Total Movies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16.6K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Total Studios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2.8K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Total Audience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2.49M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Number Of Genre -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37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Average Movie Runtime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102.39 Minutes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Average Tomatometer Ratings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60.46</a:t>
            </a:r>
          </a:p>
          <a:p>
            <a:pPr marL="712340" lvl="1" indent="-356170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Average Audience Ratings - </a:t>
            </a:r>
            <a:r>
              <a:rPr lang="en-US" sz="32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60.47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045278" y="4866422"/>
            <a:ext cx="5788849" cy="57888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A320A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233079" y="4866422"/>
            <a:ext cx="5788849" cy="578884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9173" r="-2613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A320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3648" y="895350"/>
            <a:ext cx="802163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Conclusion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556401"/>
            <a:ext cx="16230600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The Rotten Tomatoes Analysis Report offers a detailed examination of over a century’s worth of film data, providing valuable insights into the factors that contribute to a movie’s success or failure. By analyzing key variables such as genre, director, cast, and release timing, we’ve uncovered significant patterns and trends that have shaped the film industry over time.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09272"/>
            <a:ext cx="7695506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The findings from this report underscore the power of data-driven decision-making, enabling industry stakeholders to make more informed choices that align with audience expectations and critical standards.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As the industry continues to evolve, the lessons drawn from this extensive dataset will serve as a guide for creating, marketing, and distributing content that resonates with both critics and audiences.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1028700"/>
            <a:ext cx="5494955" cy="8208527"/>
            <a:chOff x="0" y="0"/>
            <a:chExt cx="5969000" cy="8916670"/>
          </a:xfrm>
        </p:grpSpPr>
        <p:sp>
          <p:nvSpPr>
            <p:cNvPr id="4" name="Freeform 4"/>
            <p:cNvSpPr/>
            <p:nvPr/>
          </p:nvSpPr>
          <p:spPr>
            <a:xfrm>
              <a:off x="127" y="6350"/>
              <a:ext cx="5968747" cy="8903970"/>
            </a:xfrm>
            <a:custGeom>
              <a:avLst/>
              <a:gdLst/>
              <a:ahLst/>
              <a:cxnLst/>
              <a:rect l="l" t="t" r="r" b="b"/>
              <a:pathLst>
                <a:path w="5968747" h="8903970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48844" y="155701"/>
              <a:ext cx="5671185" cy="8605520"/>
            </a:xfrm>
            <a:custGeom>
              <a:avLst/>
              <a:gdLst/>
              <a:ahLst/>
              <a:cxnLst/>
              <a:rect l="l" t="t" r="r" b="b"/>
              <a:pathLst>
                <a:path w="5671185" h="8605520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4"/>
              <a:stretch>
                <a:fillRect l="-701" r="-70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322486" y="3932214"/>
            <a:ext cx="6434800" cy="64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3"/>
              </a:lnSpc>
            </a:pPr>
            <a:r>
              <a:rPr lang="en-US" sz="4466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Contact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22486" y="5118458"/>
            <a:ext cx="1870068" cy="3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Name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92554" y="6702921"/>
            <a:ext cx="484981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 dirty="0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</a:rPr>
              <a:t>kunalmalviya558@gmail.com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92554" y="5118458"/>
            <a:ext cx="30240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Kunal Malviya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92554" y="5910762"/>
            <a:ext cx="78845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 u="sng" dirty="0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  <a:hlinkClick r:id="rId5" tooltip="https://www.linkedin.com/in/trilok-dhamecha/"/>
              </a:rPr>
              <a:t>https://www.linkedin.com/in/kunalmalviya06</a:t>
            </a:r>
            <a:endParaRPr lang="en-US" sz="2514" u="sng" dirty="0">
              <a:solidFill>
                <a:srgbClr val="191919"/>
              </a:solidFill>
              <a:latin typeface="Gotham Italics"/>
              <a:ea typeface="Gotham Italics"/>
              <a:cs typeface="Gotham Italics"/>
              <a:sym typeface="Gotham Italics"/>
              <a:hlinkClick r:id="rId6" tooltip="https://www.linkedin.com/in/trilok-dhamecha/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22486" y="5910762"/>
            <a:ext cx="1870068" cy="3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LinkedIn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2486" y="6702921"/>
            <a:ext cx="1870068" cy="3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Email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04637" y="1900604"/>
            <a:ext cx="7583723" cy="139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92554" y="8289779"/>
            <a:ext cx="599623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 u="sng" dirty="0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  <a:hlinkClick r:id="rId7" tooltip="https://peerlist.io/trilokdhamecha"/>
              </a:rPr>
              <a:t>https://peerlist.io/kunalmalviya06</a:t>
            </a:r>
            <a:endParaRPr lang="en-US" sz="2514" u="sng" dirty="0">
              <a:solidFill>
                <a:srgbClr val="191919"/>
              </a:solidFill>
              <a:latin typeface="Gotham Italics"/>
              <a:ea typeface="Gotham Italics"/>
              <a:cs typeface="Gotham Italics"/>
              <a:sym typeface="Gotham Italics"/>
              <a:hlinkClick r:id="rId8" tooltip="https://peerlist.io/trilokdhamech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92554" y="7497620"/>
            <a:ext cx="599623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 dirty="0" err="1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</a:rPr>
              <a:t>kunalmalviya</a:t>
            </a:r>
            <a:endParaRPr lang="en-US" sz="2514" dirty="0">
              <a:solidFill>
                <a:srgbClr val="191919"/>
              </a:solidFill>
              <a:latin typeface="Gotham Italics"/>
              <a:ea typeface="Gotham Italics"/>
              <a:cs typeface="Gotham Italics"/>
              <a:sym typeface="Gotham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22486" y="7497620"/>
            <a:ext cx="1870068" cy="3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Discord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22486" y="8289779"/>
            <a:ext cx="1870068" cy="34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6"/>
              </a:lnSpc>
            </a:pPr>
            <a:r>
              <a:rPr lang="en-US" sz="2514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Peerlist 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24726" y="1228441"/>
            <a:ext cx="1403854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97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5389" y="3250884"/>
            <a:ext cx="8956698" cy="361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63" lvl="1" indent="-485781" algn="l">
              <a:lnSpc>
                <a:spcPts val="7155"/>
              </a:lnSpc>
              <a:buFont typeface="Arial"/>
              <a:buChar char="•"/>
            </a:pPr>
            <a:r>
              <a:rPr lang="en-US" sz="4500" spc="2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Introduction</a:t>
            </a:r>
          </a:p>
          <a:p>
            <a:pPr marL="971563" lvl="1" indent="-485781" algn="l">
              <a:lnSpc>
                <a:spcPts val="7155"/>
              </a:lnSpc>
              <a:buFont typeface="Arial"/>
              <a:buChar char="•"/>
            </a:pPr>
            <a:r>
              <a:rPr lang="en-US" sz="4500" spc="2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Problems &amp; Background</a:t>
            </a:r>
          </a:p>
          <a:p>
            <a:pPr marL="971563" lvl="1" indent="-485781" algn="l">
              <a:lnSpc>
                <a:spcPts val="7155"/>
              </a:lnSpc>
              <a:buFont typeface="Arial"/>
              <a:buChar char="•"/>
            </a:pPr>
            <a:r>
              <a:rPr lang="en-US" sz="4500" spc="2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Recommended Analysis</a:t>
            </a:r>
          </a:p>
          <a:p>
            <a:pPr marL="971563" lvl="1" indent="-485781" algn="l">
              <a:lnSpc>
                <a:spcPts val="7155"/>
              </a:lnSpc>
              <a:buFont typeface="Arial"/>
              <a:buChar char="•"/>
            </a:pPr>
            <a:r>
              <a:rPr lang="en-US" sz="4500" spc="2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 rot="4691193">
            <a:off x="13854356" y="8609073"/>
            <a:ext cx="6059445" cy="60594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4691193">
            <a:off x="14733032" y="7070323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09" y="0"/>
                </a:lnTo>
                <a:lnTo>
                  <a:pt x="20008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2035" y="-6140901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790556" y="-643689"/>
            <a:ext cx="6030561" cy="12061121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23670" r="-19569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64895" y="3908806"/>
            <a:ext cx="10133770" cy="233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Comprehensive analysis of over </a:t>
            </a:r>
            <a:r>
              <a:rPr lang="en-US" sz="279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15,000+ films</a:t>
            </a: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 reviewed on Rotten Tomatoes.</a:t>
            </a:r>
          </a:p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Focus on critical and audience reception from 1914 to 2019.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81100"/>
            <a:ext cx="8430673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34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grpSp>
        <p:nvGrpSpPr>
          <p:cNvPr id="10" name="Group 10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3945801">
            <a:off x="12156571" y="7154038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0488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2090" y="-3739680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A320A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973833">
            <a:off x="15029213" y="5457478"/>
            <a:ext cx="2660764" cy="3271778"/>
            <a:chOff x="0" y="0"/>
            <a:chExt cx="3547686" cy="436237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9012" b="9012"/>
            <a:stretch>
              <a:fillRect/>
            </a:stretch>
          </p:blipFill>
          <p:spPr>
            <a:xfrm>
              <a:off x="0" y="0"/>
              <a:ext cx="3547686" cy="436237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-542939">
            <a:off x="12101288" y="5159454"/>
            <a:ext cx="2636985" cy="3669773"/>
            <a:chOff x="0" y="0"/>
            <a:chExt cx="3515979" cy="489303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6040" r="26040"/>
            <a:stretch>
              <a:fillRect/>
            </a:stretch>
          </p:blipFill>
          <p:spPr>
            <a:xfrm>
              <a:off x="0" y="0"/>
              <a:ext cx="3515979" cy="489303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28700" y="3006436"/>
            <a:ext cx="10600300" cy="53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Identify key factors influencing film success.</a:t>
            </a:r>
          </a:p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Analyze historical trends in movie ratings and audience preferences.</a:t>
            </a:r>
          </a:p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Provide actionable insights for industry stakeholders.</a:t>
            </a:r>
          </a:p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Includes variables such as movie titles, genres, directors, cast, release dates, Tomatometer status, and audience ratings.</a:t>
            </a:r>
          </a:p>
          <a:p>
            <a:pPr marL="604518" lvl="1" indent="-302259" algn="l">
              <a:lnSpc>
                <a:spcPts val="4675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Data-driven recommendations for filmmakers, studios, and marketers.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181100"/>
            <a:ext cx="11533102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34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Problem &amp; Background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4763" y="1028700"/>
            <a:ext cx="1436473" cy="4114800"/>
            <a:chOff x="0" y="0"/>
            <a:chExt cx="1915297" cy="54864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915297" cy="5486400"/>
            </a:xfrm>
            <a:prstGeom prst="rect">
              <a:avLst/>
            </a:prstGeom>
            <a:solidFill>
              <a:srgbClr val="FA320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94763" y="5143500"/>
            <a:ext cx="1436473" cy="4114800"/>
            <a:chOff x="0" y="0"/>
            <a:chExt cx="1915297" cy="5486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8363" r="38363"/>
            <a:stretch>
              <a:fillRect/>
            </a:stretch>
          </p:blipFill>
          <p:spPr>
            <a:xfrm>
              <a:off x="0" y="0"/>
              <a:ext cx="1915297" cy="54864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81100"/>
            <a:ext cx="12046285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9"/>
              </a:lnSpc>
            </a:pPr>
            <a:r>
              <a:rPr lang="en-US" sz="6999" spc="349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Recommended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96031"/>
            <a:ext cx="13504512" cy="646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What does the distribution of films look like by rating? My primary genre? </a:t>
            </a:r>
          </a:p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What % of films received a Certified Fresh Tomatometer rating? What about Rotten?</a:t>
            </a:r>
          </a:p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Explore new film releases over time. How has the volume of releases by month trended over time? What year/month were the newest films released?</a:t>
            </a:r>
          </a:p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Compare average Tomatometer ratings by Studio. Which studios produce the highest-rated films, on average? The lowest?</a:t>
            </a:r>
          </a:p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Compare the Tomatometer ratings against audience ratings. Which films showed the largest discrepancies between audiences and critics?</a:t>
            </a:r>
          </a:p>
          <a:p>
            <a:pPr marL="604518" lvl="1" indent="-302259" algn="l">
              <a:lnSpc>
                <a:spcPts val="4675"/>
              </a:lnSpc>
              <a:buAutoNum type="arabicPeriod"/>
            </a:pPr>
            <a:r>
              <a:rPr lang="en-US" sz="2799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Explore the critic's consensus rating: what language is used most often?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0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What does the distribution of films look like by rating? My primary genre? (hint: use the first genre listed)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468" y="2979126"/>
            <a:ext cx="992463" cy="992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621" y="4763045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621" y="5430675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4621" y="6098305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4621" y="4095414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621" y="6764069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326699" y="2391153"/>
            <a:ext cx="7200799" cy="3740268"/>
          </a:xfrm>
          <a:custGeom>
            <a:avLst/>
            <a:gdLst/>
            <a:ahLst/>
            <a:cxnLst/>
            <a:rect l="l" t="t" r="r" b="b"/>
            <a:pathLst>
              <a:path w="10501457" h="6259766">
                <a:moveTo>
                  <a:pt x="0" y="0"/>
                </a:moveTo>
                <a:lnTo>
                  <a:pt x="10501458" y="0"/>
                </a:lnTo>
                <a:lnTo>
                  <a:pt x="10501458" y="6259765"/>
                </a:lnTo>
                <a:lnTo>
                  <a:pt x="0" y="625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549581" y="7469299"/>
            <a:ext cx="7848600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Comedy is the most popular genre, followed by drama and action &amp; adventures.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FC48A6E-F454-4D1E-8DAB-83785B9BF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280145"/>
              </p:ext>
            </p:extLst>
          </p:nvPr>
        </p:nvGraphicFramePr>
        <p:xfrm>
          <a:off x="10398181" y="5478613"/>
          <a:ext cx="6836140" cy="374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28">
            <a:extLst>
              <a:ext uri="{FF2B5EF4-FFF2-40B4-BE49-F238E27FC236}">
                <a16:creationId xmlns:a16="http://schemas.microsoft.com/office/drawing/2014/main" id="{CDF127A6-B2D6-4BA8-9147-00120FB53963}"/>
              </a:ext>
            </a:extLst>
          </p:cNvPr>
          <p:cNvSpPr txBox="1"/>
          <p:nvPr/>
        </p:nvSpPr>
        <p:spPr>
          <a:xfrm>
            <a:off x="2454644" y="7256891"/>
            <a:ext cx="7848600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FBAAA693-7C83-4A75-A295-7EE4CE20CF16}"/>
              </a:ext>
            </a:extLst>
          </p:cNvPr>
          <p:cNvSpPr txBox="1"/>
          <p:nvPr/>
        </p:nvSpPr>
        <p:spPr>
          <a:xfrm>
            <a:off x="10439400" y="2485721"/>
            <a:ext cx="7848600" cy="2657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R: 37.89%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NR: 27.25%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PG-13: 17.95%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PG: 12.68%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G: 4.01%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nn-NO" sz="2499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NC-17: 0.22%</a:t>
            </a:r>
            <a:endParaRPr lang="en-US" sz="2499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0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What % of films received a Certified Fresh Tomatometer rating? What about Rotten?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468" y="3646756"/>
            <a:ext cx="992463" cy="992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621" y="4763045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621" y="5430675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4621" y="6098305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4621" y="2979126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621" y="6764069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24201" y="2821465"/>
            <a:ext cx="10288264" cy="5762225"/>
          </a:xfrm>
          <a:custGeom>
            <a:avLst/>
            <a:gdLst/>
            <a:ahLst/>
            <a:cxnLst/>
            <a:rect l="l" t="t" r="r" b="b"/>
            <a:pathLst>
              <a:path w="10288264" h="5762225">
                <a:moveTo>
                  <a:pt x="0" y="0"/>
                </a:moveTo>
                <a:lnTo>
                  <a:pt x="10288264" y="0"/>
                </a:lnTo>
                <a:lnTo>
                  <a:pt x="10288264" y="5762225"/>
                </a:lnTo>
                <a:lnTo>
                  <a:pt x="0" y="576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985335" y="2422396"/>
            <a:ext cx="4273965" cy="613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Certified Fresh Tomatometer rating was received by 18.51% of the films.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Rotten Tomatometer rating was received by 43.84% of the films.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This suggests that nearly half of the films were rated as Rotten, while a smaller percentage achieved the Certified Fresh status.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59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Explore new film releases over time. How has the volume of releases by month trended over time? What year/month were the newest films released?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468" y="4314387"/>
            <a:ext cx="992463" cy="992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621" y="3646756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621" y="5430675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4621" y="6098305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4621" y="2979126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621" y="6764069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539574" y="3251029"/>
            <a:ext cx="6233762" cy="4480516"/>
          </a:xfrm>
          <a:custGeom>
            <a:avLst/>
            <a:gdLst/>
            <a:ahLst/>
            <a:cxnLst/>
            <a:rect l="l" t="t" r="r" b="b"/>
            <a:pathLst>
              <a:path w="6233762" h="4480516">
                <a:moveTo>
                  <a:pt x="0" y="0"/>
                </a:moveTo>
                <a:lnTo>
                  <a:pt x="6233762" y="0"/>
                </a:lnTo>
                <a:lnTo>
                  <a:pt x="6233762" y="4480516"/>
                </a:lnTo>
                <a:lnTo>
                  <a:pt x="0" y="448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44000" y="3522931"/>
            <a:ext cx="8072939" cy="3894957"/>
          </a:xfrm>
          <a:custGeom>
            <a:avLst/>
            <a:gdLst/>
            <a:ahLst/>
            <a:cxnLst/>
            <a:rect l="l" t="t" r="r" b="b"/>
            <a:pathLst>
              <a:path w="8072939" h="3894957">
                <a:moveTo>
                  <a:pt x="0" y="0"/>
                </a:moveTo>
                <a:lnTo>
                  <a:pt x="8072939" y="0"/>
                </a:lnTo>
                <a:lnTo>
                  <a:pt x="8072939" y="3894958"/>
                </a:lnTo>
                <a:lnTo>
                  <a:pt x="0" y="3894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615483" y="8384540"/>
            <a:ext cx="14643817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The volume of film releases has significantly increased over the years, with a noticeable rise from the 1980s onward.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4201" y="962025"/>
            <a:ext cx="13050086" cy="10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Compare average Tomatometer ratings by Studio. Which studios produce the highest-rated films, on average?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2468" y="4982017"/>
            <a:ext cx="992463" cy="992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320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4621" y="3646756"/>
            <a:ext cx="508158" cy="543805"/>
            <a:chOff x="0" y="0"/>
            <a:chExt cx="812800" cy="8698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4621" y="4314387"/>
            <a:ext cx="508158" cy="543805"/>
            <a:chOff x="0" y="0"/>
            <a:chExt cx="812800" cy="8698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4621" y="6098305"/>
            <a:ext cx="508158" cy="543805"/>
            <a:chOff x="0" y="0"/>
            <a:chExt cx="812800" cy="8698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4621" y="2979126"/>
            <a:ext cx="508158" cy="543805"/>
            <a:chOff x="0" y="0"/>
            <a:chExt cx="812800" cy="8698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621" y="6764069"/>
            <a:ext cx="508158" cy="543805"/>
            <a:chOff x="0" y="0"/>
            <a:chExt cx="812800" cy="8698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A320A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A320A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313420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615483" y="2486825"/>
            <a:ext cx="8941164" cy="5800094"/>
          </a:xfrm>
          <a:custGeom>
            <a:avLst/>
            <a:gdLst/>
            <a:ahLst/>
            <a:cxnLst/>
            <a:rect l="l" t="t" r="r" b="b"/>
            <a:pathLst>
              <a:path w="8941164" h="5800094">
                <a:moveTo>
                  <a:pt x="0" y="0"/>
                </a:moveTo>
                <a:lnTo>
                  <a:pt x="8941164" y="0"/>
                </a:lnTo>
                <a:lnTo>
                  <a:pt x="8941164" y="5800094"/>
                </a:lnTo>
                <a:lnTo>
                  <a:pt x="0" y="580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368279" y="4022725"/>
            <a:ext cx="4418081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Paramount Pictures studio produces highest rated films that has an average tomatometer ratings of 60.70.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787</Words>
  <Application>Microsoft Office PowerPoint</Application>
  <PresentationFormat>Custom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Gotham Light</vt:lpstr>
      <vt:lpstr>Gotham Italics</vt:lpstr>
      <vt:lpstr>Gotham</vt:lpstr>
      <vt:lpstr>Calibri</vt:lpstr>
      <vt:lpstr>Gotham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Rotten Tomatoes Movie rating</dc:title>
  <dc:creator>Abc</dc:creator>
  <cp:lastModifiedBy>Kunal Malviya</cp:lastModifiedBy>
  <cp:revision>5</cp:revision>
  <dcterms:created xsi:type="dcterms:W3CDTF">2006-08-16T00:00:00Z</dcterms:created>
  <dcterms:modified xsi:type="dcterms:W3CDTF">2024-09-09T07:05:08Z</dcterms:modified>
  <dc:identifier>DAGO3tH9ZsE</dc:identifier>
</cp:coreProperties>
</file>